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tags/tag1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636" r:id="rId2"/>
    <p:sldId id="257" r:id="rId3"/>
    <p:sldId id="258" r:id="rId4"/>
    <p:sldId id="676" r:id="rId5"/>
    <p:sldId id="296" r:id="rId6"/>
    <p:sldId id="301" r:id="rId7"/>
    <p:sldId id="302" r:id="rId8"/>
    <p:sldId id="300" r:id="rId9"/>
    <p:sldId id="673" r:id="rId10"/>
    <p:sldId id="286" r:id="rId11"/>
    <p:sldId id="287" r:id="rId12"/>
    <p:sldId id="288" r:id="rId13"/>
    <p:sldId id="289" r:id="rId14"/>
    <p:sldId id="290" r:id="rId15"/>
    <p:sldId id="291" r:id="rId16"/>
    <p:sldId id="677" r:id="rId17"/>
    <p:sldId id="654" r:id="rId18"/>
    <p:sldId id="652" r:id="rId19"/>
    <p:sldId id="523" r:id="rId20"/>
    <p:sldId id="524" r:id="rId21"/>
    <p:sldId id="538" r:id="rId22"/>
    <p:sldId id="659" r:id="rId23"/>
    <p:sldId id="660" r:id="rId24"/>
    <p:sldId id="661" r:id="rId25"/>
    <p:sldId id="662" r:id="rId26"/>
    <p:sldId id="663" r:id="rId27"/>
    <p:sldId id="664" r:id="rId28"/>
    <p:sldId id="653" r:id="rId29"/>
    <p:sldId id="546" r:id="rId30"/>
    <p:sldId id="547" r:id="rId31"/>
    <p:sldId id="648" r:id="rId32"/>
    <p:sldId id="669" r:id="rId33"/>
    <p:sldId id="668" r:id="rId34"/>
    <p:sldId id="655" r:id="rId35"/>
    <p:sldId id="649" r:id="rId36"/>
    <p:sldId id="552" r:id="rId37"/>
    <p:sldId id="621" r:id="rId38"/>
    <p:sldId id="656" r:id="rId39"/>
    <p:sldId id="549" r:id="rId40"/>
    <p:sldId id="550" r:id="rId41"/>
    <p:sldId id="551" r:id="rId42"/>
    <p:sldId id="672" r:id="rId43"/>
    <p:sldId id="657" r:id="rId44"/>
    <p:sldId id="666" r:id="rId45"/>
    <p:sldId id="667" r:id="rId46"/>
    <p:sldId id="658" r:id="rId47"/>
    <p:sldId id="670" r:id="rId48"/>
    <p:sldId id="671" r:id="rId49"/>
    <p:sldId id="674" r:id="rId50"/>
    <p:sldId id="292" r:id="rId51"/>
    <p:sldId id="675" r:id="rId52"/>
  </p:sldIdLst>
  <p:sldSz cx="9144000" cy="5715000" type="screen16x10"/>
  <p:notesSz cx="6858000" cy="9144000"/>
  <p:custDataLst>
    <p:tags r:id="rId5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5" autoAdjust="0"/>
    <p:restoredTop sz="96327" autoAdjust="0"/>
  </p:normalViewPr>
  <p:slideViewPr>
    <p:cSldViewPr>
      <p:cViewPr varScale="1">
        <p:scale>
          <a:sx n="154" d="100"/>
          <a:sy n="154" d="100"/>
        </p:scale>
        <p:origin x="1168" y="18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238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518"/>
    </p:cViewPr>
  </p:sorterViewPr>
  <p:notesViewPr>
    <p:cSldViewPr>
      <p:cViewPr varScale="1">
        <p:scale>
          <a:sx n="57" d="100"/>
          <a:sy n="57" d="100"/>
        </p:scale>
        <p:origin x="-14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29B2B0-FF08-CC4E-96F5-8E75FA9573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03C89-006B-844D-A738-481BF3FD66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48792E3-82A2-C847-A6B2-60E989E1E54B}" type="datetimeFigureOut">
              <a:rPr lang="en-US" altLang="en-US"/>
              <a:pPr>
                <a:defRPr/>
              </a:pPr>
              <a:t>6/3/21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FFA46-3880-894D-B02C-D218D7C4D9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B064F-F8C3-F94B-B772-0B1F287921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AD0AB16-CF32-214A-A418-179ABA6F81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051EE-9055-7C42-987B-F10E5847F2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CA610-CADD-E54D-900B-0A470017009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380DE9F-4240-BF43-9828-B57BB6AC22EF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95FB9-D8BA-264D-A866-7D80788D4D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AFE9CB2-91BD-0D4B-9E95-1A11CA2C2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DAE1A-1D44-F24D-99FE-FA341CA9DE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20252-08E3-E44B-B46E-956C365D0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EC27ED9-D0D5-9A41-9CA5-7BAE27EF5E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B6D55757-52D9-8140-981F-1593CE8CB0C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4F986C9-9FC8-524E-B5E0-B623F408B6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AF96957D-D7E5-754C-974B-D3B8FDDBFF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2174529-25EB-D743-AC7B-B2EFC7990C58}" type="slidenum">
              <a:rPr lang="en-GB" altLang="en-US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EB833D8D-173C-5043-82FD-6F800663F9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7AC32D4-9672-2740-B297-0436FE8C06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3C97097A-1CE2-A041-AFFF-3E2F68F33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3920396-A0E8-F043-A5A7-2919E327AA1F}" type="slidenum">
              <a:rPr lang="en-GB" altLang="en-US"/>
              <a:pPr/>
              <a:t>24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E6CB8BDE-AE1D-F044-B41D-9ED207A9C6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96C5E2D6-B3B0-6743-B314-BC95638FB7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D7975146-49D6-5848-8C22-24011A76A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0155EE4-D42E-C849-BF65-6F0F894FD63E}" type="slidenum">
              <a:rPr lang="en-GB" altLang="en-US"/>
              <a:pPr/>
              <a:t>25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2E64FACA-3D7B-114A-A187-FA8406999A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8A966B30-88B4-1F46-BB4F-4BB789C5E5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59F39DB1-7794-0D49-94CE-8DDE209B0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38E03A59-4223-D343-8139-A91F5725A663}" type="slidenum">
              <a:rPr lang="en-GB" altLang="en-US"/>
              <a:pPr/>
              <a:t>26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408BCB7C-8B56-974E-A67E-794C9C8B8B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092EB772-A48A-E74D-94A3-DC7C03D207F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BF29D9FE-B4B2-F14A-A917-689A3FBC8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EDBE204-3396-B047-8AE0-36DDEDC2ABF1}" type="slidenum">
              <a:rPr lang="en-GB" altLang="en-US"/>
              <a:pPr/>
              <a:t>27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709E9F30-4B2D-8B45-8AE2-49D0CB2D02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B6A88EBA-ECE4-224B-B47D-1BF569BA9A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1F3C4A13-2E87-4848-946F-4E32B8301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D8280FB-7685-0147-931B-B3D9239FF650}" type="slidenum">
              <a:rPr lang="en-GB" altLang="en-US"/>
              <a:pPr/>
              <a:t>28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101179DB-A98F-5440-8E96-74BD95FD30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F0652983-8070-2544-A2BD-1617A36BE1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AE667B1F-BA2A-B14C-BD37-773FD8F7E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C1D5719-9588-7C47-A0D5-278B5E8612B7}" type="slidenum">
              <a:rPr lang="en-GB" altLang="en-US"/>
              <a:pPr/>
              <a:t>29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CD3A175B-8D7A-704F-BF58-5CC3E3AC090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9127B2C1-D90B-6949-8DE7-765DC89915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408A37EE-1610-C846-ACA8-FA1224FA2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B8605A7-3E92-8F4A-B64C-85B4E89A2AA5}" type="slidenum">
              <a:rPr lang="en-GB" altLang="en-US"/>
              <a:pPr/>
              <a:t>30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8DE5911B-CD7A-8141-BCD6-5A4197A328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CC46DCF8-BE83-6D4B-B899-6D0EB61172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20FBFFC0-8DA1-9944-A270-2344CA3214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B271632-3DA9-A541-A920-85257463BD3E}" type="slidenum">
              <a:rPr lang="en-GB" altLang="en-US"/>
              <a:pPr/>
              <a:t>31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546BEA9F-3833-D644-BD8A-2F0DCFB2AC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6" name="Notes Placeholder 2">
            <a:extLst>
              <a:ext uri="{FF2B5EF4-FFF2-40B4-BE49-F238E27FC236}">
                <a16:creationId xmlns:a16="http://schemas.microsoft.com/office/drawing/2014/main" id="{201CC242-82A1-BF44-B0CA-21AE521B31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083FAB1C-A448-FF49-BA39-C2E6B5C75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4D06015-CB40-B243-8BD2-6E37F21EDDBE}" type="slidenum">
              <a:rPr lang="en-GB" altLang="en-US"/>
              <a:pPr/>
              <a:t>32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DE223D1C-C186-D94F-88F9-9F4A953A43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3E9F653C-19B0-214C-8191-DB0353591C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DE0EDF0E-F434-2644-B111-C3CE552D8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BCBA04D-E7A8-AD4F-A852-F613537DE163}" type="slidenum">
              <a:rPr lang="en-GB" altLang="en-US"/>
              <a:pPr/>
              <a:t>33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F08C0DE-78AC-8C4C-B64E-A35998127E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873735F1-8AAC-2F41-A03F-8FA3B72F3A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EAB46F03-3531-1344-B194-3A36E3428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6296E97-92C9-6344-99EC-5CF5C3585B22}" type="slidenum">
              <a:rPr lang="en-GB" altLang="en-US"/>
              <a:pPr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5C68C057-7EED-9E43-A73C-1FA36BE0C7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8B79DBCA-5311-B649-9BE1-1813A6CD313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CDDCFACB-E699-FD4D-9FC1-4BDE7F42C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3761CC99-5324-9F46-B133-C471B6082856}" type="slidenum">
              <a:rPr lang="en-GB" altLang="en-US"/>
              <a:pPr/>
              <a:t>34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C7BC6CF7-4F90-914B-AAFC-96870C5C49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6DDCB017-18C9-C745-B765-8731BCB39D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C0D96536-3E55-5A4E-AB51-61359D6522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2F010F2-1205-004A-B3AF-0CF9862AE7DF}" type="slidenum">
              <a:rPr lang="en-GB" altLang="en-US"/>
              <a:pPr/>
              <a:t>35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73926107-E380-F244-BB77-96CF7AA416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219B2B33-CB9C-5E42-9C6A-6C487AC173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32E23BD3-FDE9-E741-9AA5-E1651617C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03C7F81-5402-9B48-B1D2-8EF05CE28A65}" type="slidenum">
              <a:rPr lang="en-GB" altLang="en-US"/>
              <a:pPr/>
              <a:t>36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E7F2C879-D57C-0F4F-A9DD-3875CD7C27C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7ACB3884-15AB-1C46-8F85-46DB5E5D5F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27A72E26-C0F3-5E46-A0F3-D9745FC6F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D2CA2D6B-A7F9-6B4A-9EFF-661AEA6C93ED}" type="slidenum">
              <a:rPr lang="en-GB" altLang="en-US"/>
              <a:pPr/>
              <a:t>37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F7ABA57A-E226-EC44-ABF9-20F7CD48C5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6AB6E5C8-A646-8940-BE9B-D36F5C5A9A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7AE12C06-D030-9545-9F91-4BB61E28B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86DDE62-9294-5747-87DE-DD9C072CC72B}" type="slidenum">
              <a:rPr lang="en-GB" altLang="en-US"/>
              <a:pPr/>
              <a:t>38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19FA4EA2-0EAF-6745-A882-BF700689C7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8619A91D-EC52-B748-89AE-3FE77D36B8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AB65B93E-8AFD-4749-B264-F34192C0B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8E4C1C7-30C1-1E43-B544-4AC13BDC50A7}" type="slidenum">
              <a:rPr lang="en-GB" altLang="en-US"/>
              <a:pPr/>
              <a:t>39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F543036B-C648-0846-AB5D-AF28BD8BB7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25BE0A9A-04E9-D540-889C-07F7D93986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28494D16-9A9E-A34F-B4A8-ADFDE20D4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8139181-8D6F-8F4A-A414-E978006690B1}" type="slidenum">
              <a:rPr lang="en-GB" altLang="en-US"/>
              <a:pPr/>
              <a:t>40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296CC473-6847-6D4E-A9B0-191CC1E3C1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1F878CAE-C1E8-114E-9952-F47537FE7C7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0D7754AF-CF5F-434F-9390-61CCB6BE9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B89973E-421D-3647-A4CE-F4A1A8871A6D}" type="slidenum">
              <a:rPr lang="en-GB" altLang="en-US"/>
              <a:pPr/>
              <a:t>41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>
            <a:extLst>
              <a:ext uri="{FF2B5EF4-FFF2-40B4-BE49-F238E27FC236}">
                <a16:creationId xmlns:a16="http://schemas.microsoft.com/office/drawing/2014/main" id="{B66379D8-3DCD-2548-9DAD-60EBC3466E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>
            <a:extLst>
              <a:ext uri="{FF2B5EF4-FFF2-40B4-BE49-F238E27FC236}">
                <a16:creationId xmlns:a16="http://schemas.microsoft.com/office/drawing/2014/main" id="{7B8159DA-BB2E-AA45-AC51-73565530DB6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9D02668A-4D70-CC46-B6B5-98DAC4AAC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2435544-4E7F-A648-AE8A-AB6719F32462}" type="slidenum">
              <a:rPr lang="en-GB" altLang="en-US"/>
              <a:pPr/>
              <a:t>42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E8026CD8-C538-CC45-9140-F4A344CF59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45673495-09BB-024F-8FC9-D16D908716E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0817A501-1043-2142-BBFE-187CA52E9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EA02DD1-BB65-4242-A463-B1E261A40021}" type="slidenum">
              <a:rPr lang="en-GB" altLang="en-US"/>
              <a:pPr/>
              <a:t>43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A0A82CCA-EBDF-7C41-8A49-9D45552EE9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2D575F57-8A3E-A243-91FE-236BC1B7A7F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DCA799C7-B3B7-3B4A-B2D0-79D20AC02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764E75E-2FE6-E944-959F-2B38303C6DA0}" type="slidenum">
              <a:rPr lang="en-GB" altLang="en-US"/>
              <a:pPr/>
              <a:t>17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B1356A79-14BF-AC48-BDEB-C307C89126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C59FB13D-F1CF-EE49-9550-ACB76D7D8C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312743C5-A119-CE4B-9A8D-A2D0F306B6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54BDFCE-2FC4-F944-9B9C-756B5CF46861}" type="slidenum">
              <a:rPr lang="en-GB" altLang="en-US"/>
              <a:pPr/>
              <a:t>44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9279E201-E549-0D43-AFC8-65F55827AA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F42BC127-8DA8-F44C-945F-A25E018B59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D127BA39-B9FD-D643-B08C-ECACA9BB6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6B76264-162A-CC40-B972-DC7428EBC1BF}" type="slidenum">
              <a:rPr lang="en-GB" altLang="en-US"/>
              <a:pPr/>
              <a:t>45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>
            <a:extLst>
              <a:ext uri="{FF2B5EF4-FFF2-40B4-BE49-F238E27FC236}">
                <a16:creationId xmlns:a16="http://schemas.microsoft.com/office/drawing/2014/main" id="{255422CB-0E65-6442-96AB-331FFFCC85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8" name="Notes Placeholder 2">
            <a:extLst>
              <a:ext uri="{FF2B5EF4-FFF2-40B4-BE49-F238E27FC236}">
                <a16:creationId xmlns:a16="http://schemas.microsoft.com/office/drawing/2014/main" id="{9B607238-C02F-8546-9D5D-95CFB9D820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0899" name="Slide Number Placeholder 3">
            <a:extLst>
              <a:ext uri="{FF2B5EF4-FFF2-40B4-BE49-F238E27FC236}">
                <a16:creationId xmlns:a16="http://schemas.microsoft.com/office/drawing/2014/main" id="{561A5146-221E-154B-8F48-B97EEFC84F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3D26EF9D-2479-574D-86EC-BE9AEB95DD96}" type="slidenum">
              <a:rPr lang="en-GB" altLang="en-US"/>
              <a:pPr/>
              <a:t>46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>
            <a:extLst>
              <a:ext uri="{FF2B5EF4-FFF2-40B4-BE49-F238E27FC236}">
                <a16:creationId xmlns:a16="http://schemas.microsoft.com/office/drawing/2014/main" id="{CD813E20-B681-7D49-8505-85C3BED474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6" name="Notes Placeholder 2">
            <a:extLst>
              <a:ext uri="{FF2B5EF4-FFF2-40B4-BE49-F238E27FC236}">
                <a16:creationId xmlns:a16="http://schemas.microsoft.com/office/drawing/2014/main" id="{4F1BC20E-1562-1345-B0D8-0AEBB598B7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2947" name="Slide Number Placeholder 3">
            <a:extLst>
              <a:ext uri="{FF2B5EF4-FFF2-40B4-BE49-F238E27FC236}">
                <a16:creationId xmlns:a16="http://schemas.microsoft.com/office/drawing/2014/main" id="{4F6B2B3E-F05A-8643-ACEE-7B00A5497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6698146-5DE8-7443-8A0D-846BA127F338}" type="slidenum">
              <a:rPr lang="en-GB" altLang="en-US"/>
              <a:pPr/>
              <a:t>47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>
            <a:extLst>
              <a:ext uri="{FF2B5EF4-FFF2-40B4-BE49-F238E27FC236}">
                <a16:creationId xmlns:a16="http://schemas.microsoft.com/office/drawing/2014/main" id="{488794AB-76DF-AA4E-92BC-0B1B803CF3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4" name="Notes Placeholder 2">
            <a:extLst>
              <a:ext uri="{FF2B5EF4-FFF2-40B4-BE49-F238E27FC236}">
                <a16:creationId xmlns:a16="http://schemas.microsoft.com/office/drawing/2014/main" id="{624842E4-8443-D64B-BD53-1E81D1A523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4995" name="Slide Number Placeholder 3">
            <a:extLst>
              <a:ext uri="{FF2B5EF4-FFF2-40B4-BE49-F238E27FC236}">
                <a16:creationId xmlns:a16="http://schemas.microsoft.com/office/drawing/2014/main" id="{DD7AC33E-8B72-FF48-8D39-4AB979F02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5555432-BFD3-3C49-B87C-1DFEC7616EB9}" type="slidenum">
              <a:rPr lang="en-GB" altLang="en-US"/>
              <a:pPr/>
              <a:t>48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>
            <a:extLst>
              <a:ext uri="{FF2B5EF4-FFF2-40B4-BE49-F238E27FC236}">
                <a16:creationId xmlns:a16="http://schemas.microsoft.com/office/drawing/2014/main" id="{4ECCC4F3-AC89-9740-81F5-9A4363D7D2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2" name="Notes Placeholder 2">
            <a:extLst>
              <a:ext uri="{FF2B5EF4-FFF2-40B4-BE49-F238E27FC236}">
                <a16:creationId xmlns:a16="http://schemas.microsoft.com/office/drawing/2014/main" id="{AD4B090D-C762-C44D-86A6-ACA30CB892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7043" name="Slide Number Placeholder 3">
            <a:extLst>
              <a:ext uri="{FF2B5EF4-FFF2-40B4-BE49-F238E27FC236}">
                <a16:creationId xmlns:a16="http://schemas.microsoft.com/office/drawing/2014/main" id="{C3714659-75C6-444D-B890-8D3E21CA7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906D878B-0C22-FD42-AAC4-E050C4E92CC3}" type="slidenum">
              <a:rPr lang="en-GB" altLang="en-US"/>
              <a:pPr/>
              <a:t>49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>
            <a:extLst>
              <a:ext uri="{FF2B5EF4-FFF2-40B4-BE49-F238E27FC236}">
                <a16:creationId xmlns:a16="http://schemas.microsoft.com/office/drawing/2014/main" id="{454EEE1A-B64B-564D-9A2B-579CDB21F8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0" name="Notes Placeholder 2">
            <a:extLst>
              <a:ext uri="{FF2B5EF4-FFF2-40B4-BE49-F238E27FC236}">
                <a16:creationId xmlns:a16="http://schemas.microsoft.com/office/drawing/2014/main" id="{DD977F2D-4732-5F45-AA0C-07E3F847BA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9091" name="Slide Number Placeholder 3">
            <a:extLst>
              <a:ext uri="{FF2B5EF4-FFF2-40B4-BE49-F238E27FC236}">
                <a16:creationId xmlns:a16="http://schemas.microsoft.com/office/drawing/2014/main" id="{173C4DB8-CF97-2B4F-B21D-D7EF520A1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AFEE019-3E1F-2845-9F9A-FCF2464C79FB}" type="slidenum">
              <a:rPr lang="en-GB" altLang="en-US"/>
              <a:pPr/>
              <a:t>51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FD2B05BC-FA5C-5E4D-8856-B45ADE0FAE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9A9CA440-9990-F34C-BCC5-472DE169B2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151A589-9DE5-414A-980D-5FA963C6F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CE1EC40-8ECC-1B4F-93F9-4F1A5E805514}" type="slidenum">
              <a:rPr lang="en-GB" altLang="en-US"/>
              <a:pPr/>
              <a:t>18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1304DDCF-1C03-704D-831B-BA4F341AA5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47053478-60CD-4C40-B572-7A4CE7282A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83201B0E-0338-554E-85CD-BFA1F46B2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4889A2C-5424-574D-B0EF-9886E036625A}" type="slidenum">
              <a:rPr lang="en-GB" altLang="en-US"/>
              <a:pPr/>
              <a:t>19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9EBC2B2C-BC36-6941-AEEA-7E964E02A7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08E9F6DE-BDEC-8940-B011-3D35C748D5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C5EBDB4F-CC15-3644-97BC-32A945C9C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E961389-C401-A444-8077-FA71DA960044}" type="slidenum">
              <a:rPr lang="en-GB" altLang="en-US"/>
              <a:pPr/>
              <a:t>20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BC9262B3-D25B-0B42-804B-39D5CCAA3D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B8A8F539-B871-F64B-876D-67E23E92F8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48BEB3B2-3A75-EC48-BFA2-04542A07E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E679D6B-440C-6E4D-8B2E-13DC4E9DF09B}" type="slidenum">
              <a:rPr lang="en-GB" altLang="en-US"/>
              <a:pPr/>
              <a:t>21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F5A4B682-2B6E-E649-BF53-4D5B926CB1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29B6D3F1-A370-AC4D-8DFB-0D988C4C5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F5080DD0-D38A-6045-A088-7D6F77F39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8376CD5-29BD-7A4A-8488-4FB77A09BA6E}" type="slidenum">
              <a:rPr lang="en-GB" altLang="en-US"/>
              <a:pPr/>
              <a:t>22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5D6BE920-E4F2-B14E-91C8-A2A8D409D9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988DD198-9CBF-D545-8558-A569F00C0D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506C146A-52D2-484C-93D7-D2D669E2B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FD52271-21FD-6941-900F-66F3041CE498}" type="slidenum">
              <a:rPr lang="en-GB" altLang="en-US"/>
              <a:pPr/>
              <a:t>23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4AAFA-4213-984B-953A-936138C8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7A4E3-6041-2046-B522-8BBCDB327996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5480C-C04C-BA42-85A2-177774F74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89778-6DBD-0440-BBE3-87B5D1A8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1B2E3-9E86-404A-9AD2-B8856870E34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1119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F471B-05AD-A24E-98E4-5C45ED8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CC86D-C7CF-174E-82B7-1F33FD02B005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B4414-229C-4C45-B6B2-C065B712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B1CD0-8A34-C046-92A3-5C24E2C6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CF0FE-E276-EA43-A2D6-5656F95BECE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1317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55B9B-E131-CF44-A96A-99A919A6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02EF2-6C4D-1540-B0AD-5CCD701BC00F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2646-568F-984F-A32C-73F041EC9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4E631-4106-1B40-ACE9-217345E9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306D0-F49A-3940-B200-A1D23B5E80D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83538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1B400-B9C8-E146-8F30-DA1FCF01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BA149-FC00-3048-BD6D-4CF69F92C784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CE726-57D7-644C-B427-1941D321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9DF0-99FA-1A40-B7CB-83F6AC2E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A3993-CB88-9F4A-BB50-939CB95A1EC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034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hor:  Bill Buchanan">
            <a:extLst>
              <a:ext uri="{FF2B5EF4-FFF2-40B4-BE49-F238E27FC236}">
                <a16:creationId xmlns:a16="http://schemas.microsoft.com/office/drawing/2014/main" id="{D3FD84E6-EB77-0A40-8018-40BEB5616976}"/>
              </a:ext>
            </a:extLst>
          </p:cNvPr>
          <p:cNvSpPr txBox="1"/>
          <p:nvPr/>
        </p:nvSpPr>
        <p:spPr>
          <a:xfrm rot="16200000">
            <a:off x="8493126" y="5030787"/>
            <a:ext cx="1039812" cy="220663"/>
          </a:xfrm>
          <a:prstGeom prst="rect">
            <a:avLst/>
          </a:prstGeom>
          <a:ln w="12700">
            <a:miter lim="400000"/>
          </a:ln>
        </p:spPr>
        <p:txBody>
          <a:bodyPr wrap="none" lIns="38099" rIns="3809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r>
              <a:rPr sz="833"/>
              <a:t>Author:  Bill Buchanan</a:t>
            </a:r>
          </a:p>
        </p:txBody>
      </p:sp>
      <p:sp>
        <p:nvSpPr>
          <p:cNvPr id="3" name="Author:  Bill Buchanan">
            <a:extLst>
              <a:ext uri="{FF2B5EF4-FFF2-40B4-BE49-F238E27FC236}">
                <a16:creationId xmlns:a16="http://schemas.microsoft.com/office/drawing/2014/main" id="{A37CF055-EA85-E442-99D7-554A66CA8C0C}"/>
              </a:ext>
            </a:extLst>
          </p:cNvPr>
          <p:cNvSpPr txBox="1"/>
          <p:nvPr/>
        </p:nvSpPr>
        <p:spPr>
          <a:xfrm rot="16200000">
            <a:off x="8493126" y="5030787"/>
            <a:ext cx="1039812" cy="220663"/>
          </a:xfrm>
          <a:prstGeom prst="rect">
            <a:avLst/>
          </a:prstGeom>
          <a:ln w="12700">
            <a:miter lim="400000"/>
          </a:ln>
        </p:spPr>
        <p:txBody>
          <a:bodyPr wrap="none" lIns="38099" rIns="3809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pPr>
              <a:defRPr/>
            </a:pPr>
            <a:r>
              <a:rPr sz="833"/>
              <a:t>Author:  Bill Buchanan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54DEE1B3-796A-C74B-8731-7299F20F6478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45D10A-DFD9-3043-B451-D7957F3DC724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42950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ECD01-DFEA-7D4D-91C0-4AC0AFF7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3AD0C-9A90-CA43-8E68-378285A8290D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C434D-9CCF-9448-BDD7-F77D4DD8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6A292-C03E-AB46-9CF5-0CD376C7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05473-80B4-A946-9059-B86172A96A3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8612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2EB22-8D2C-EA47-B2F2-C124A751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14756-3EB7-D54B-AA8F-1A4679AB3307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FDB87-461D-7242-B4C6-52EAC279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FFB8A-7D93-FB4A-9D34-1A6F6EBC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BEE47-FEC4-B245-82B0-E96F75D8721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7957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D2B94C-155F-DF41-B87C-13BB2E3F6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186BA-275C-B24E-82DA-EE7A19B0BE39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46CADD-A22A-444B-9001-9F31FCB2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499D59C-52AD-7343-AC10-085C405F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6FE456-1DE4-4A48-917E-405BA6225A7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82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DAC1D52-7C2F-AD4D-9F0D-4CC943AC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A1D38E-1C84-D541-B5D7-A8EBBE9F186B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A513E2B-8ABB-8F45-B0D7-F18D43D7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0E8C09-16AB-DB4D-A582-FB750A0B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B8D29-6022-E440-958B-BC4AA0C8BB9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95001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D4E989B-EB11-4A48-A4F6-7E5865629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2CBD5-1C23-A444-BA7A-CE264FED9676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419430D-0556-674E-B468-5E2AD923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51CB19-8F8A-E543-B5A4-DA054F86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0DB48-18BF-F645-A1F2-ABD7B663A94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1697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33E0B66-9F4D-8E44-B4B5-D38CDC6A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18C66-A5B5-444B-8EE9-4ACA9C55C2C6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338DE4B-4F1F-7249-AE92-F63B1DF4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36B333-313E-3B43-A63B-A367D589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B742C-7AD1-9241-99CE-8FE6510917A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135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69D069E-1357-FC41-924E-959ECA61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A58E7-5341-824A-844E-D295B8BAADAD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E4D68B9-17A3-6944-B923-EEBE9D84B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A91779-2D9C-7C44-8131-1F255ED8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48A88-9158-B44E-8A98-0B525D34E55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7481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830CEB8-562B-AD44-B783-C1F565E36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DECC7B-A21E-6C40-98AF-92ADCCDFFD16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C0EE550-CBC2-2348-BC58-A1870AEFD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6A0A930-6812-474C-B647-AAEE1CBF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9672E8-4BC2-CE4A-BD4A-6FB2906DC8A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1296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127A9AC-9219-4348-8B09-94421A0E89A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50768A4-31A2-374E-A4D9-9DC3CDA17B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8DA8B-79A2-BE46-BCC7-BB8A73AC7D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35DDE17-E933-0645-ABA8-DDD1A4104968}" type="datetimeFigureOut">
              <a:rPr lang="en-GB" altLang="en-US"/>
              <a:pPr>
                <a:defRPr/>
              </a:pPr>
              <a:t>03/06/2021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B83B7-8656-DF46-A0CC-598F0A159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9C808-681D-4A48-953C-39438882E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9B4375F-F0FF-8247-B207-789EA6A1C6E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eplit.com/@billbuchanan/hexbase64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dd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3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gc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asecuritysite.com/encryption/poly1305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B6387A0-3594-3D4F-BC5E-BC9552EA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2425700"/>
            <a:ext cx="7704087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Symmetric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KDF + Key Entropy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GCM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600" b="1" dirty="0"/>
              <a:t>Prof Bill Buchanan OBE, </a:t>
            </a:r>
            <a:r>
              <a:rPr lang="en-US" altLang="en-US" sz="2600" b="1" dirty="0" err="1"/>
              <a:t>Pavlos</a:t>
            </a:r>
            <a:r>
              <a:rPr lang="en-US" altLang="en-US" sz="2600" b="1" dirty="0"/>
              <a:t> Papadopoulos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/encryption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">
            <a:extLst>
              <a:ext uri="{FF2B5EF4-FFF2-40B4-BE49-F238E27FC236}">
                <a16:creationId xmlns:a16="http://schemas.microsoft.com/office/drawing/2014/main" id="{280AD3A5-A8FD-CA44-B1A5-52F70E7AF8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-323850"/>
            <a:ext cx="6858000" cy="9525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98306" name="Body">
            <a:extLst>
              <a:ext uri="{FF2B5EF4-FFF2-40B4-BE49-F238E27FC236}">
                <a16:creationId xmlns:a16="http://schemas.microsoft.com/office/drawing/2014/main" id="{7B63F8BA-21EA-DF4B-AA21-804C0950D607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54175" y="1423988"/>
            <a:ext cx="6159500" cy="2795587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98307" name="image.png" descr="image.png">
            <a:extLst>
              <a:ext uri="{FF2B5EF4-FFF2-40B4-BE49-F238E27FC236}">
                <a16:creationId xmlns:a16="http://schemas.microsoft.com/office/drawing/2014/main" id="{83712C99-2913-6D46-B6BA-5E0B06EBF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">
            <a:extLst>
              <a:ext uri="{FF2B5EF4-FFF2-40B4-BE49-F238E27FC236}">
                <a16:creationId xmlns:a16="http://schemas.microsoft.com/office/drawing/2014/main" id="{19679409-6A49-964F-89F6-2BAE1BD1D7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-323850"/>
            <a:ext cx="6858000" cy="9525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99330" name="Body">
            <a:extLst>
              <a:ext uri="{FF2B5EF4-FFF2-40B4-BE49-F238E27FC236}">
                <a16:creationId xmlns:a16="http://schemas.microsoft.com/office/drawing/2014/main" id="{C6587F0E-E4A2-764F-A05B-29E4809AD4A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54175" y="1423988"/>
            <a:ext cx="6159500" cy="2795587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99331" name="image.png" descr="image.png">
            <a:extLst>
              <a:ext uri="{FF2B5EF4-FFF2-40B4-BE49-F238E27FC236}">
                <a16:creationId xmlns:a16="http://schemas.microsoft.com/office/drawing/2014/main" id="{9B8B9A66-2416-0742-A0AF-5030321C0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">
            <a:extLst>
              <a:ext uri="{FF2B5EF4-FFF2-40B4-BE49-F238E27FC236}">
                <a16:creationId xmlns:a16="http://schemas.microsoft.com/office/drawing/2014/main" id="{7076F42E-6D2F-F64C-9559-107F4603EA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-323850"/>
            <a:ext cx="6858000" cy="9525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100354" name="Body">
            <a:extLst>
              <a:ext uri="{FF2B5EF4-FFF2-40B4-BE49-F238E27FC236}">
                <a16:creationId xmlns:a16="http://schemas.microsoft.com/office/drawing/2014/main" id="{988D78DB-2BAE-834B-B66A-B501DD1132A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54175" y="1423988"/>
            <a:ext cx="6159500" cy="2795587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00355" name="image.png" descr="image.png">
            <a:extLst>
              <a:ext uri="{FF2B5EF4-FFF2-40B4-BE49-F238E27FC236}">
                <a16:creationId xmlns:a16="http://schemas.microsoft.com/office/drawing/2014/main" id="{05E5748E-9E25-FD49-BB4F-4E0497A8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0"/>
            <a:ext cx="7637462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">
            <a:extLst>
              <a:ext uri="{FF2B5EF4-FFF2-40B4-BE49-F238E27FC236}">
                <a16:creationId xmlns:a16="http://schemas.microsoft.com/office/drawing/2014/main" id="{C5A55B79-1CCC-A941-AB47-1979F06222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-323850"/>
            <a:ext cx="6858000" cy="9525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101378" name="Body">
            <a:extLst>
              <a:ext uri="{FF2B5EF4-FFF2-40B4-BE49-F238E27FC236}">
                <a16:creationId xmlns:a16="http://schemas.microsoft.com/office/drawing/2014/main" id="{A8D09F45-FE18-FF44-A896-11909849092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54175" y="1423988"/>
            <a:ext cx="6159500" cy="2795587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01379" name="image.png" descr="image.png">
            <a:extLst>
              <a:ext uri="{FF2B5EF4-FFF2-40B4-BE49-F238E27FC236}">
                <a16:creationId xmlns:a16="http://schemas.microsoft.com/office/drawing/2014/main" id="{C26D5797-4F7C-5B41-A06C-7CE200B2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">
            <a:extLst>
              <a:ext uri="{FF2B5EF4-FFF2-40B4-BE49-F238E27FC236}">
                <a16:creationId xmlns:a16="http://schemas.microsoft.com/office/drawing/2014/main" id="{49409895-7A7D-4B41-9B0A-DA00251FA9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-323850"/>
            <a:ext cx="6858000" cy="9525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102402" name="Body">
            <a:extLst>
              <a:ext uri="{FF2B5EF4-FFF2-40B4-BE49-F238E27FC236}">
                <a16:creationId xmlns:a16="http://schemas.microsoft.com/office/drawing/2014/main" id="{1DDF46C3-011E-CA49-9E45-2847FABCE7F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54175" y="1423988"/>
            <a:ext cx="6159500" cy="2795587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02403" name="image.tif" descr="image.tif">
            <a:extLst>
              <a:ext uri="{FF2B5EF4-FFF2-40B4-BE49-F238E27FC236}">
                <a16:creationId xmlns:a16="http://schemas.microsoft.com/office/drawing/2014/main" id="{7AA177CD-6545-7743-A9AF-F7F4F6A56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620000" cy="578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">
            <a:extLst>
              <a:ext uri="{FF2B5EF4-FFF2-40B4-BE49-F238E27FC236}">
                <a16:creationId xmlns:a16="http://schemas.microsoft.com/office/drawing/2014/main" id="{35918F67-B03A-C345-BE18-D71A66D166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-323850"/>
            <a:ext cx="6858000" cy="9525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103426" name="Body">
            <a:extLst>
              <a:ext uri="{FF2B5EF4-FFF2-40B4-BE49-F238E27FC236}">
                <a16:creationId xmlns:a16="http://schemas.microsoft.com/office/drawing/2014/main" id="{E206BEB4-4FE6-C940-B718-9B90C175ECF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54175" y="1423988"/>
            <a:ext cx="6159500" cy="2795587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03427" name="image.tif" descr="image.tif">
            <a:extLst>
              <a:ext uri="{FF2B5EF4-FFF2-40B4-BE49-F238E27FC236}">
                <a16:creationId xmlns:a16="http://schemas.microsoft.com/office/drawing/2014/main" id="{62F81E7E-5825-B945-93E0-2F85163E1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">
            <a:extLst>
              <a:ext uri="{FF2B5EF4-FFF2-40B4-BE49-F238E27FC236}">
                <a16:creationId xmlns:a16="http://schemas.microsoft.com/office/drawing/2014/main" id="{35918F67-B03A-C345-BE18-D71A66D166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-323850"/>
            <a:ext cx="6858000" cy="9525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103426" name="Body">
            <a:extLst>
              <a:ext uri="{FF2B5EF4-FFF2-40B4-BE49-F238E27FC236}">
                <a16:creationId xmlns:a16="http://schemas.microsoft.com/office/drawing/2014/main" id="{E206BEB4-4FE6-C940-B718-9B90C175ECFA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54175" y="1423988"/>
            <a:ext cx="6159500" cy="2795587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3" name="Picture 2" descr="Tex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977360B-A052-DB48-AA62-B0181BF4F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6" y="-35719"/>
            <a:ext cx="309157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849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D79EF639-B777-CA4A-AE5F-4304CDE9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Secret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KDF + Key Entropy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GCM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1DCF8-27E1-2F48-9E45-B0906E92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D6D60A76-9A06-7542-85FE-877BF75E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223F6C62-2F77-FB4B-8B38-89523401E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0A52E34F-3792-9C44-AC95-36B3458E1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B2499437-A8F4-5540-AB6F-C5E1F8100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6EE553B8-A1A4-5841-AB70-A57A40426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5124" name="Picture 2">
            <a:extLst>
              <a:ext uri="{FF2B5EF4-FFF2-40B4-BE49-F238E27FC236}">
                <a16:creationId xmlns:a16="http://schemas.microsoft.com/office/drawing/2014/main" id="{0305DCC9-0D91-824F-A58A-ABFB2E2B8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75" y="0"/>
            <a:ext cx="9140825" cy="5743575"/>
          </a:xfrm>
          <a:prstGeom prst="rect">
            <a:avLst/>
          </a:prstGeom>
          <a:noFill/>
          <a:ln>
            <a:noFill/>
          </a:ln>
          <a:effectLst/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Encryption">
            <a:extLst>
              <a:ext uri="{FF2B5EF4-FFF2-40B4-BE49-F238E27FC236}">
                <a16:creationId xmlns:a16="http://schemas.microsoft.com/office/drawing/2014/main" id="{9F855153-66D2-5741-9366-1D995632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5400"/>
            <a:ext cx="6572250" cy="541338"/>
          </a:xfrm>
        </p:spPr>
        <p:txBody>
          <a:bodyPr/>
          <a:lstStyle/>
          <a:p>
            <a:r>
              <a:rPr lang="en-US" altLang="en-US"/>
              <a:t>Encryption</a:t>
            </a:r>
          </a:p>
        </p:txBody>
      </p:sp>
      <p:pic>
        <p:nvPicPr>
          <p:cNvPr id="91138" name="image3.png" descr="image3.png">
            <a:extLst>
              <a:ext uri="{FF2B5EF4-FFF2-40B4-BE49-F238E27FC236}">
                <a16:creationId xmlns:a16="http://schemas.microsoft.com/office/drawing/2014/main" id="{E650DB0F-5BD8-C843-8C9C-B479099E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3251200"/>
            <a:ext cx="2405063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1139" name="image1.pdf" descr="image1.pdf">
            <a:extLst>
              <a:ext uri="{FF2B5EF4-FFF2-40B4-BE49-F238E27FC236}">
                <a16:creationId xmlns:a16="http://schemas.microsoft.com/office/drawing/2014/main" id="{F8E059EE-A9BE-094D-887E-3D77F95E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1463675"/>
            <a:ext cx="915988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1140" name="image2.pdf" descr="image2.pdf">
            <a:extLst>
              <a:ext uri="{FF2B5EF4-FFF2-40B4-BE49-F238E27FC236}">
                <a16:creationId xmlns:a16="http://schemas.microsoft.com/office/drawing/2014/main" id="{314ADC4B-AFA5-0C43-BDBE-E36EF8F67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088" y="1339850"/>
            <a:ext cx="11049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1141" name="Image" descr="Image">
            <a:extLst>
              <a:ext uri="{FF2B5EF4-FFF2-40B4-BE49-F238E27FC236}">
                <a16:creationId xmlns:a16="http://schemas.microsoft.com/office/drawing/2014/main" id="{7B7ED047-A574-7943-94ED-33BA8A223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3" y="3236913"/>
            <a:ext cx="915987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91142" name="Image" descr="Image">
            <a:extLst>
              <a:ext uri="{FF2B5EF4-FFF2-40B4-BE49-F238E27FC236}">
                <a16:creationId xmlns:a16="http://schemas.microsoft.com/office/drawing/2014/main" id="{604A53A8-430C-D74F-B363-9B4E5E952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0" y="755650"/>
            <a:ext cx="95885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2" name="Image" descr="Image">
            <a:extLst>
              <a:ext uri="{FF2B5EF4-FFF2-40B4-BE49-F238E27FC236}">
                <a16:creationId xmlns:a16="http://schemas.microsoft.com/office/drawing/2014/main" id="{4D63A594-8CFB-5541-BA29-045680DD0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912813"/>
            <a:ext cx="960438" cy="1031875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>
            <a:extLst>
              <a:ext uri="{FF2B5EF4-FFF2-40B4-BE49-F238E27FC236}">
                <a16:creationId xmlns:a16="http://schemas.microsoft.com/office/drawing/2014/main" id="{DCB58280-E9D4-734E-8E35-CFC364001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013" y="3833813"/>
            <a:ext cx="1012825" cy="1089025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>
            <a:extLst>
              <a:ext uri="{FF2B5EF4-FFF2-40B4-BE49-F238E27FC236}">
                <a16:creationId xmlns:a16="http://schemas.microsoft.com/office/drawing/2014/main" id="{6CCC6A0A-9E6C-0D48-9FF8-207914224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9163" y="1822450"/>
            <a:ext cx="1104900" cy="118586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>
            <a:extLst>
              <a:ext uri="{FF2B5EF4-FFF2-40B4-BE49-F238E27FC236}">
                <a16:creationId xmlns:a16="http://schemas.microsoft.com/office/drawing/2014/main" id="{CA8F9921-F110-FB45-8C6F-E3DB68B386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2150" y="2062163"/>
            <a:ext cx="1104900" cy="1193800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91147" name="Encryption works great, until it doesn't.…">
            <a:extLst>
              <a:ext uri="{FF2B5EF4-FFF2-40B4-BE49-F238E27FC236}">
                <a16:creationId xmlns:a16="http://schemas.microsoft.com/office/drawing/2014/main" id="{C83D0AA2-DD4D-464F-9141-E4698E7E5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7450" y="3449638"/>
            <a:ext cx="3325813" cy="1674812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8574" tIns="28574" rIns="28574" bIns="28574">
            <a:spAutoFit/>
          </a:bodyPr>
          <a:lstStyle>
            <a:lvl1pPr marL="149225" indent="-149225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SzPct val="100000"/>
              <a:buFontTx/>
              <a:buChar char="•"/>
            </a:pPr>
            <a:r>
              <a:rPr lang="en-US" altLang="en-US" sz="150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Encryption works great, until it doesn't. </a:t>
            </a:r>
          </a:p>
          <a:p>
            <a:pPr>
              <a:buSzPct val="100000"/>
              <a:buFontTx/>
              <a:buChar char="•"/>
            </a:pPr>
            <a:r>
              <a:rPr lang="en-US" altLang="en-US" sz="150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Encryption works great, as long as no one makes a mistake. </a:t>
            </a:r>
          </a:p>
          <a:p>
            <a:pPr>
              <a:buSzPct val="100000"/>
              <a:buFontTx/>
              <a:buChar char="•"/>
            </a:pPr>
            <a:r>
              <a:rPr lang="en-US" altLang="en-US" sz="150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Encryption works great, unless something goes wrong. </a:t>
            </a:r>
          </a:p>
          <a:p>
            <a:pPr>
              <a:buSzPct val="100000"/>
              <a:buFontTx/>
              <a:buChar char="•"/>
            </a:pPr>
            <a:r>
              <a:rPr lang="en-US" altLang="en-US" sz="1500">
                <a:solidFill>
                  <a:srgbClr val="FFFFFF"/>
                </a:solidFill>
                <a:cs typeface="Calibri" panose="020F0502020204030204" pitchFamily="34" charset="0"/>
                <a:sym typeface="Calibri" panose="020F0502020204030204" pitchFamily="34" charset="0"/>
              </a:rPr>
              <a:t>Encryption works great, as long as everything works right. 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C8E6BDF6-837A-B940-BC36-43FF9CA8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17DCDEA5-CB46-C14D-A6A9-AF3DF550C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6627" name="Picture 1">
            <a:extLst>
              <a:ext uri="{FF2B5EF4-FFF2-40B4-BE49-F238E27FC236}">
                <a16:creationId xmlns:a16="http://schemas.microsoft.com/office/drawing/2014/main" id="{1484C661-FAFB-034A-90A3-2C9CF2BFB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E180A03E-FAFD-7F4D-BA97-ECE61AA2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F65B3839-3DFF-F942-912D-761E2666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7172" name="Picture 2">
            <a:extLst>
              <a:ext uri="{FF2B5EF4-FFF2-40B4-BE49-F238E27FC236}">
                <a16:creationId xmlns:a16="http://schemas.microsoft.com/office/drawing/2014/main" id="{D7DFAC2B-5534-7647-8597-F4991520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E8B0D3BF-F23A-BC47-81FE-52CC0969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D7E3FC39-F844-4D40-BCDD-02CB84DD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085DFCC8-7487-3E43-B64A-67A10CECF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C9B91D07-CD77-CF48-845A-64E4651D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DFA1A462-4FD3-2449-8F03-26125E150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F0B5501B-3592-274B-9B82-C5045F535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5C5F8B0F-D132-5045-BC19-C0CA1298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0FD800E4-876D-8D42-98FC-2A5B03D9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8A36F595-E6C1-C84F-9D8A-C2DD44BFB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1EE21892-A00A-C14B-BD36-29C8A7CF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4A65EC22-DDBD-DC42-B013-4A6FDC07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DE2EC996-266F-1D4F-B179-E816E2AD6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2B58D4FA-4453-9A4E-AE1F-414D6C4A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B1082184-A175-5E43-BF03-586914F5A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4BE2F15B-975C-524C-80B0-2DDF0E3FD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B36E8C1D-9874-ED42-942A-B61E2E9F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3AC728E5-5E87-3C4E-90B7-9142438F3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902D3947-0B9C-CF47-9FB7-C47480EED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5B284445-A362-D64C-B79B-27792E2D1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Chapter 2: Secret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KDF + Key Entropy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GCM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http://asecuritysite.com/crypto02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http://asecuritysite.com/encryption</a:t>
            </a: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43010" name="Content Placeholder 1">
            <a:extLst>
              <a:ext uri="{FF2B5EF4-FFF2-40B4-BE49-F238E27FC236}">
                <a16:creationId xmlns:a16="http://schemas.microsoft.com/office/drawing/2014/main" id="{6D36AED6-F44A-0241-A5C1-DABF2BD6E5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1863" y="581025"/>
            <a:ext cx="2305050" cy="347345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F1816DA3-3785-554F-ADEB-2B835F25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A5187D09-F67F-BA4A-A437-A8DEF2704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F1EAAA4F-3431-6B48-BB89-CE674AE6B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">
            <a:extLst>
              <a:ext uri="{FF2B5EF4-FFF2-40B4-BE49-F238E27FC236}">
                <a16:creationId xmlns:a16="http://schemas.microsoft.com/office/drawing/2014/main" id="{CBD5A05A-5AD7-3345-8FEB-DD946B6DBA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-323850"/>
            <a:ext cx="6858000" cy="9525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92162" name="Body">
            <a:extLst>
              <a:ext uri="{FF2B5EF4-FFF2-40B4-BE49-F238E27FC236}">
                <a16:creationId xmlns:a16="http://schemas.microsoft.com/office/drawing/2014/main" id="{27ABA3BF-90AC-E14C-A5AE-881F9C438796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54175" y="1423988"/>
            <a:ext cx="6159500" cy="2795587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92163" name="image.png" descr="image.png">
            <a:extLst>
              <a:ext uri="{FF2B5EF4-FFF2-40B4-BE49-F238E27FC236}">
                <a16:creationId xmlns:a16="http://schemas.microsoft.com/office/drawing/2014/main" id="{5CAE3BF2-13AA-4D40-B01E-157872AE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710488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EBA4F54B-DC03-C740-B9B4-903EF32E8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E4E7508E-634F-004B-8C4A-E776BB243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11268" name="Picture 3">
            <a:extLst>
              <a:ext uri="{FF2B5EF4-FFF2-40B4-BE49-F238E27FC236}">
                <a16:creationId xmlns:a16="http://schemas.microsoft.com/office/drawing/2014/main" id="{828C4AD1-2792-AF41-B418-DFD7F35D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5688013"/>
          </a:xfrm>
          <a:prstGeom prst="rect">
            <a:avLst/>
          </a:prstGeom>
          <a:noFill/>
          <a:ln>
            <a:noFill/>
          </a:ln>
          <a:effectLst/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5">
            <a:extLst>
              <a:ext uri="{FF2B5EF4-FFF2-40B4-BE49-F238E27FC236}">
                <a16:creationId xmlns:a16="http://schemas.microsoft.com/office/drawing/2014/main" id="{CD6D3FA1-FE11-524D-AEA8-D31329CE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9154" name="Object 4">
            <a:extLst>
              <a:ext uri="{FF2B5EF4-FFF2-40B4-BE49-F238E27FC236}">
                <a16:creationId xmlns:a16="http://schemas.microsoft.com/office/drawing/2014/main" id="{3C6D59AC-757F-ED44-8E6C-A099ECE8255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576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9" name="Visio" r:id="rId4" imgW="12585700" imgH="9525000" progId="Visio.Drawing.11">
                  <p:embed/>
                </p:oleObj>
              </mc:Choice>
              <mc:Fallback>
                <p:oleObj name="Visio" r:id="rId4" imgW="12585700" imgH="95250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6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C4BFE77D-92B3-3A40-B207-D62BCB23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Padding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0E7A6165-B922-3A45-8A31-BAE1DF14D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/>
              <a:t>CMS</a:t>
            </a:r>
            <a:r>
              <a:rPr lang="en-US" altLang="en-US" sz="2000"/>
              <a:t> (Cryptographic Message Syntax). This pads with the same value as the number of padding bytes. Defined in RFC 5652, PKCS#5, PKCS#7 and RFC 1423 PEM. </a:t>
            </a:r>
            <a:r>
              <a:rPr lang="en-US" altLang="en-US" sz="2000">
                <a:hlinkClick r:id="rId3"/>
              </a:rPr>
              <a:t>Link</a:t>
            </a:r>
            <a:endParaRPr lang="en-GB" altLang="en-US" sz="2000"/>
          </a:p>
          <a:p>
            <a:r>
              <a:rPr lang="en-US" altLang="en-US" sz="2000" b="1"/>
              <a:t>Bits</a:t>
            </a:r>
            <a:r>
              <a:rPr lang="en-US" altLang="en-US" sz="2000"/>
              <a:t>. This pads with 0x80 (10000000) followed by zero (null) bytes. Defined in ANSI X.923 and ISO/IEC 9797-1.</a:t>
            </a:r>
            <a:endParaRPr lang="en-GB" altLang="en-US" sz="2000"/>
          </a:p>
          <a:p>
            <a:r>
              <a:rPr lang="en-US" altLang="en-US" sz="2000" b="1"/>
              <a:t>ZeroLength</a:t>
            </a:r>
            <a:r>
              <a:rPr lang="en-US" altLang="en-US" sz="2000"/>
              <a:t>. This pads with zeros except for the last byte which is equal to the number (length) of padding bytes.</a:t>
            </a:r>
            <a:endParaRPr lang="en-GB" altLang="en-US" sz="2000"/>
          </a:p>
          <a:p>
            <a:r>
              <a:rPr lang="en-US" altLang="en-US" sz="2000" b="1"/>
              <a:t>Null</a:t>
            </a:r>
            <a:r>
              <a:rPr lang="en-US" altLang="en-US" sz="2000"/>
              <a:t>. This pads will NULL bytes. This is only used with ASCII text.</a:t>
            </a:r>
            <a:endParaRPr lang="en-GB" altLang="en-US" sz="2000"/>
          </a:p>
          <a:p>
            <a:r>
              <a:rPr lang="en-US" altLang="en-US" sz="2000" b="1"/>
              <a:t>Space</a:t>
            </a:r>
            <a:r>
              <a:rPr lang="en-US" altLang="en-US" sz="2000"/>
              <a:t>. This pads  with spaces. This is only used with ASCII text.</a:t>
            </a:r>
            <a:endParaRPr lang="en-GB" altLang="en-US" sz="2000"/>
          </a:p>
          <a:p>
            <a:r>
              <a:rPr lang="en-US" altLang="en-US" sz="2000" b="1"/>
              <a:t>Random</a:t>
            </a:r>
            <a:r>
              <a:rPr lang="en-US" altLang="en-US" sz="2000"/>
              <a:t>. This pads with random bytes with the last byte defined by the number of padding bytes.</a:t>
            </a:r>
            <a:endParaRPr lang="en-GB" altLang="en-US" sz="2000"/>
          </a:p>
          <a:p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0DF956B8-ADA4-F94B-807E-5411C583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Padding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18230844-FC40-8941-BF27-68888345E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/>
              <a:t>After padding (CMS): 68656c6c6f0b0b0b0b0b0b0b0b0b0b0b</a:t>
            </a:r>
            <a:br>
              <a:rPr lang="en-GB" altLang="en-US" sz="2000"/>
            </a:br>
            <a:r>
              <a:rPr lang="en-US" altLang="en-US" sz="2000"/>
              <a:t>Cipher (ECB): 0a7ec77951291795bac6690c9e7f4c0d</a:t>
            </a:r>
            <a:endParaRPr lang="en-GB" altLang="en-US" sz="2000"/>
          </a:p>
          <a:p>
            <a:r>
              <a:rPr lang="en-US" altLang="en-US" sz="2000"/>
              <a:t>After padding (Bit): 68656c6c6f8000000000000000000000</a:t>
            </a:r>
            <a:br>
              <a:rPr lang="en-GB" altLang="en-US" sz="2000"/>
            </a:br>
            <a:r>
              <a:rPr lang="en-US" altLang="en-US" sz="2000"/>
              <a:t>Cipher (ECB): 731abffc2e3b2c2b5caa9ca2339344f9</a:t>
            </a:r>
            <a:endParaRPr lang="en-GB" altLang="en-US" sz="2000"/>
          </a:p>
          <a:p>
            <a:r>
              <a:rPr lang="en-US" altLang="en-US" sz="2000"/>
              <a:t>After padding (ZeroLen): 68656c6c6f000000000000000000000a</a:t>
            </a:r>
            <a:br>
              <a:rPr lang="en-GB" altLang="en-US" sz="2000"/>
            </a:br>
            <a:r>
              <a:rPr lang="en-US" altLang="en-US" sz="2000"/>
              <a:t>Cipher (ECB): d28e2f7e8e44e068732b292bde444245</a:t>
            </a:r>
            <a:endParaRPr lang="en-GB" altLang="en-US" sz="2000"/>
          </a:p>
          <a:p>
            <a:r>
              <a:rPr lang="en-US" altLang="en-US" sz="2000"/>
              <a:t>After padding (Null): 68656c6c6f0000000000000000000000</a:t>
            </a:r>
            <a:br>
              <a:rPr lang="en-GB" altLang="en-US" sz="2000"/>
            </a:br>
            <a:r>
              <a:rPr lang="en-US" altLang="en-US" sz="2000"/>
              <a:t>Cipher (ECB): 444797422460453d95856eb2a1520ece</a:t>
            </a:r>
            <a:endParaRPr lang="en-GB" altLang="en-US" sz="2000"/>
          </a:p>
          <a:p>
            <a:r>
              <a:rPr lang="en-US" altLang="en-US" sz="2000"/>
              <a:t>After padding (Space): 68656c6c6f0000000000000000000000</a:t>
            </a:r>
            <a:br>
              <a:rPr lang="en-GB" altLang="en-US" sz="2000"/>
            </a:br>
            <a:r>
              <a:rPr lang="en-US" altLang="en-US" sz="2000"/>
              <a:t>Cipher (ECB): 444797422460453d95856eb2a1520ece</a:t>
            </a:r>
            <a:endParaRPr lang="en-GB" altLang="en-US" sz="2000"/>
          </a:p>
          <a:p>
            <a:r>
              <a:rPr lang="en-US" altLang="en-US" sz="2000"/>
              <a:t>After padding (Random): 68656c6c6</a:t>
            </a:r>
            <a:r>
              <a:rPr lang="en-US" altLang="en-US" sz="2000" i="1"/>
              <a:t>ffc6ecfd884a38798d62</a:t>
            </a:r>
            <a:r>
              <a:rPr lang="en-US" altLang="en-US" sz="2000"/>
              <a:t>a</a:t>
            </a:r>
            <a:r>
              <a:rPr lang="en-US" altLang="en-US" sz="2000" b="1"/>
              <a:t>0a</a:t>
            </a:r>
            <a:br>
              <a:rPr lang="en-GB" altLang="en-US" sz="2000"/>
            </a:br>
            <a:r>
              <a:rPr lang="en-US" altLang="en-US" sz="2000"/>
              <a:t>Cipher (ECB): c2c88b4364d2c2dc6f2cac9ab73c995d</a:t>
            </a:r>
            <a:endParaRPr lang="en-GB" altLang="en-US"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EEF6D1E9-53F1-264B-BFB9-10A5C45D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Symmetric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KDF + Key Entropy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GCM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82414C-5404-4642-9475-C35D74D88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8B99736D-DA0B-2F47-86EB-4C6C1AE7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AD7CF077-8002-1944-B7E8-D5F4E1EF9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D398ACE5-AF00-044F-9C03-19B7E9DA0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9346AC8-FA79-CA43-A1BA-5D778A0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5AAA1624-697C-0B48-841F-7214627A6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6A6D505B-8E3E-B74D-8878-EE901B9F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988" y="0"/>
            <a:ext cx="9117012" cy="5689600"/>
          </a:xfrm>
          <a:prstGeom prst="rect">
            <a:avLst/>
          </a:prstGeom>
          <a:noFill/>
          <a:ln>
            <a:noFill/>
          </a:ln>
          <a:effectLst/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B8BFD037-4E0E-6D43-8713-179E5102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47069B8D-B57F-1B4E-AF92-0E0AAED7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1443" name="Picture 2">
            <a:extLst>
              <a:ext uri="{FF2B5EF4-FFF2-40B4-BE49-F238E27FC236}">
                <a16:creationId xmlns:a16="http://schemas.microsoft.com/office/drawing/2014/main" id="{F2404F91-A859-9842-B482-BDE58054D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911383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D6A65DB9-C86E-5049-A510-2EA64455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Symmetric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b="1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KDF + Key Entropy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GCM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D9B5BC-D6C8-C843-8601-40AB6DEC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BB18D9F6-EACA-A140-80F3-955DB942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F05E12BB-A677-454D-BAFF-C1A09813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5155BF45-C363-DA40-ADA3-0D097979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5710238"/>
          </a:xfrm>
          <a:prstGeom prst="rect">
            <a:avLst/>
          </a:prstGeom>
          <a:noFill/>
          <a:ln>
            <a:noFill/>
          </a:ln>
          <a:effectLst/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">
            <a:extLst>
              <a:ext uri="{FF2B5EF4-FFF2-40B4-BE49-F238E27FC236}">
                <a16:creationId xmlns:a16="http://schemas.microsoft.com/office/drawing/2014/main" id="{CC8141B7-B0A8-5549-A43D-75CBA5618F3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3186" name="Body">
            <a:extLst>
              <a:ext uri="{FF2B5EF4-FFF2-40B4-BE49-F238E27FC236}">
                <a16:creationId xmlns:a16="http://schemas.microsoft.com/office/drawing/2014/main" id="{2EBF6775-0B17-F042-9C75-C4BB9018F7EC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3187" name="Image" descr="Image">
            <a:extLst>
              <a:ext uri="{FF2B5EF4-FFF2-40B4-BE49-F238E27FC236}">
                <a16:creationId xmlns:a16="http://schemas.microsoft.com/office/drawing/2014/main" id="{4EFA7F78-DB7D-0F42-AA58-125C4004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946150"/>
            <a:ext cx="91440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3188" name="Overview">
            <a:extLst>
              <a:ext uri="{FF2B5EF4-FFF2-40B4-BE49-F238E27FC236}">
                <a16:creationId xmlns:a16="http://schemas.microsoft.com/office/drawing/2014/main" id="{706AB9B2-738D-5D40-A9DC-D70ED21FE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400" y="30163"/>
            <a:ext cx="7886700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4289" tIns="34289" rIns="34289" bIns="34289" anchor="ctr"/>
          <a:lstStyle>
            <a:lvl1pPr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00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Overview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717829B9-D39B-8145-8418-647858DF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BD908CD5-A3AA-9F47-A3CE-9670798FA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18436" name="Picture 2">
            <a:extLst>
              <a:ext uri="{FF2B5EF4-FFF2-40B4-BE49-F238E27FC236}">
                <a16:creationId xmlns:a16="http://schemas.microsoft.com/office/drawing/2014/main" id="{EDDEFAD5-A242-F04D-AB88-89D404D87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5726113"/>
          </a:xfrm>
          <a:prstGeom prst="rect">
            <a:avLst/>
          </a:prstGeom>
          <a:noFill/>
          <a:ln>
            <a:noFill/>
          </a:ln>
          <a:effectLst/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0B6C2814-C888-2744-B844-ABA4C27D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7ABF8305-BD12-4549-A034-1C946EA4D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19460" name="Picture 2">
            <a:extLst>
              <a:ext uri="{FF2B5EF4-FFF2-40B4-BE49-F238E27FC236}">
                <a16:creationId xmlns:a16="http://schemas.microsoft.com/office/drawing/2014/main" id="{3A1DA819-8029-8F4C-BB0E-32AAA3206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ffectLst/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7EEDD4D4-3E30-ED49-B278-528AA6C3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5CE7E5BE-4921-D04C-9EB4-661F3AB5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1A039F6-DEB2-1D4E-91F2-E91DCEDC7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968163" cy="4603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graphicFrame>
        <p:nvGraphicFramePr>
          <p:cNvPr id="71684" name="Object 4">
            <a:extLst>
              <a:ext uri="{FF2B5EF4-FFF2-40B4-BE49-F238E27FC236}">
                <a16:creationId xmlns:a16="http://schemas.microsoft.com/office/drawing/2014/main" id="{9A93BE14-8462-7146-A46E-B282471EF4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3513"/>
          <a:ext cx="6921500" cy="552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9" r:id="rId4" imgW="10375900" imgH="8255000" progId="Visio.Drawing.15">
                  <p:embed/>
                </p:oleObj>
              </mc:Choice>
              <mc:Fallback>
                <p:oleObj r:id="rId4" imgW="10375900" imgH="8255000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3513"/>
                        <a:ext cx="6921500" cy="552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0CE3F538-57FC-5748-8C32-53530B8F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Symmetric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b="1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KDF + Key Entropy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GCM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73730" name="Content Placeholder 1">
            <a:extLst>
              <a:ext uri="{FF2B5EF4-FFF2-40B4-BE49-F238E27FC236}">
                <a16:creationId xmlns:a16="http://schemas.microsoft.com/office/drawing/2014/main" id="{0C6446AC-3F4E-0640-9A0D-A460AABF4B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1863" y="581025"/>
            <a:ext cx="2305050" cy="347345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632B4DC1-DCA6-174D-A5BE-CFF4D395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0" y="228600"/>
            <a:ext cx="5410200" cy="952500"/>
          </a:xfrm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AES</a:t>
            </a:r>
          </a:p>
        </p:txBody>
      </p:sp>
      <p:sp>
        <p:nvSpPr>
          <p:cNvPr id="75778" name="Content Placeholder 2">
            <a:extLst>
              <a:ext uri="{FF2B5EF4-FFF2-40B4-BE49-F238E27FC236}">
                <a16:creationId xmlns:a16="http://schemas.microsoft.com/office/drawing/2014/main" id="{72FEFFCA-6750-684D-B15E-54DF8496C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5779" name="Picture 3">
            <a:extLst>
              <a:ext uri="{FF2B5EF4-FFF2-40B4-BE49-F238E27FC236}">
                <a16:creationId xmlns:a16="http://schemas.microsoft.com/office/drawing/2014/main" id="{6EC183F5-7E71-8142-B304-ACE69AC3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3825"/>
            <a:ext cx="2822575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>
            <a:extLst>
              <a:ext uri="{FF2B5EF4-FFF2-40B4-BE49-F238E27FC236}">
                <a16:creationId xmlns:a16="http://schemas.microsoft.com/office/drawing/2014/main" id="{33D9159B-C41F-244B-ACCD-AE2EBFF4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88" y="1489075"/>
            <a:ext cx="5991225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5">
            <a:extLst>
              <a:ext uri="{FF2B5EF4-FFF2-40B4-BE49-F238E27FC236}">
                <a16:creationId xmlns:a16="http://schemas.microsoft.com/office/drawing/2014/main" id="{37EF20B2-405D-6842-93CD-A79CC37D3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3600450"/>
            <a:ext cx="60134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9312B50C-4EC2-584A-A0B1-0441063A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3-DES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7C4190C5-DF66-8146-8CD7-5DE566132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AFE51C5-1663-E24C-9256-64EB0B539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562100"/>
            <a:ext cx="13030200" cy="4445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/>
          </a:p>
        </p:txBody>
      </p:sp>
      <p:graphicFrame>
        <p:nvGraphicFramePr>
          <p:cNvPr id="77828" name="Object 4">
            <a:extLst>
              <a:ext uri="{FF2B5EF4-FFF2-40B4-BE49-F238E27FC236}">
                <a16:creationId xmlns:a16="http://schemas.microsoft.com/office/drawing/2014/main" id="{C97CEBB0-52D1-9D4E-A98F-264A1CD5B2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1562100"/>
          <a:ext cx="7607300" cy="314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3" r:id="rId4" imgW="8953500" imgH="3746500" progId="Visio.Drawing.15">
                  <p:embed/>
                </p:oleObj>
              </mc:Choice>
              <mc:Fallback>
                <p:oleObj r:id="rId4" imgW="8953500" imgH="3746500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562100"/>
                        <a:ext cx="7607300" cy="314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>
            <a:extLst>
              <a:ext uri="{FF2B5EF4-FFF2-40B4-BE49-F238E27FC236}">
                <a16:creationId xmlns:a16="http://schemas.microsoft.com/office/drawing/2014/main" id="{643025E8-B354-1446-96FB-86F2F3C3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Symmetric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b="1" dirty="0">
                <a:solidFill>
                  <a:srgbClr val="C00000"/>
                </a:solidFill>
              </a:rPr>
              <a:t>KDF + Key Entropy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GCM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87FFD8-FD58-694E-AAC8-6820A19C7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>
            <a:extLst>
              <a:ext uri="{FF2B5EF4-FFF2-40B4-BE49-F238E27FC236}">
                <a16:creationId xmlns:a16="http://schemas.microsoft.com/office/drawing/2014/main" id="{04434C51-3336-6B47-9CE6-3BD9C9EF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KDF and Key Entropy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E127D9-13B8-F648-A4E6-843BBD9B5F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1188" y="3073400"/>
          <a:ext cx="7200900" cy="2441575"/>
        </p:xfrm>
        <a:graphic>
          <a:graphicData uri="http://schemas.openxmlformats.org/drawingml/2006/table">
            <a:tbl>
              <a:tblPr/>
              <a:tblGrid>
                <a:gridCol w="205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Password definition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possible characters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passwords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Entropy (bits)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[0-9]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100,000,000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2.08827x10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5.34597x10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[a-zA-Z0-9]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2.1834x10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[a-zA-Z0-9$%!@+=]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4.57163x10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48.7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B968F43-C192-764C-A97B-74E49CBE4A9D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583" y="1254684"/>
            <a:ext cx="7200800" cy="678455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Arial" charset="0"/>
                <a:cs typeface="Arial" charset="0"/>
              </a:rPr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66D514-5011-CF43-A56C-6EBC5FBF4B8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2160771"/>
            <a:ext cx="6120680" cy="69672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>
            <a:extLst>
              <a:ext uri="{FF2B5EF4-FFF2-40B4-BE49-F238E27FC236}">
                <a16:creationId xmlns:a16="http://schemas.microsoft.com/office/drawing/2014/main" id="{D57CD68D-23E9-6042-B660-A954ADCF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1: Secret </a:t>
            </a:r>
            <a:r>
              <a:rPr lang="en-US" altLang="en-US" b="1" dirty="0">
                <a:solidFill>
                  <a:srgbClr val="C00000"/>
                </a:solidFill>
              </a:rPr>
              <a:t>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KDF + Key Entropy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b="1" dirty="0">
                <a:solidFill>
                  <a:srgbClr val="C00000"/>
                </a:solidFill>
              </a:rPr>
              <a:t>GCM, RC4 and ChaCha20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CB735F-8215-C54F-BABD-59BA878EA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916142B4-F708-144C-8E49-0D4DA9ED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GCM</a:t>
            </a:r>
          </a:p>
        </p:txBody>
      </p:sp>
      <p:sp>
        <p:nvSpPr>
          <p:cNvPr id="86018" name="Content Placeholder 5">
            <a:extLst>
              <a:ext uri="{FF2B5EF4-FFF2-40B4-BE49-F238E27FC236}">
                <a16:creationId xmlns:a16="http://schemas.microsoft.com/office/drawing/2014/main" id="{82B83ED1-D5AD-B447-BB1B-FC9CDCB0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GCM converts AES into a block cipher to a stream cipher - based on </a:t>
            </a:r>
            <a:r>
              <a:rPr lang="en-GB" altLang="en-US"/>
              <a:t>CTR mode. Much faster than CBC [</a:t>
            </a:r>
            <a:r>
              <a:rPr lang="en-GB" altLang="en-US">
                <a:hlinkClick r:id="rId3"/>
              </a:rPr>
              <a:t>Link</a:t>
            </a:r>
            <a:r>
              <a:rPr lang="en-GB" altLang="en-US"/>
              <a:t>]</a:t>
            </a:r>
          </a:p>
          <a:p>
            <a:r>
              <a:rPr lang="en-GB" altLang="en-US"/>
              <a:t>Integrates AEAD (Authenticated Encryption with Associated Data).</a:t>
            </a: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">
            <a:extLst>
              <a:ext uri="{FF2B5EF4-FFF2-40B4-BE49-F238E27FC236}">
                <a16:creationId xmlns:a16="http://schemas.microsoft.com/office/drawing/2014/main" id="{C010F40C-64E7-1046-848A-810E254E6C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-323850"/>
            <a:ext cx="6858000" cy="9525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94210" name="Body">
            <a:extLst>
              <a:ext uri="{FF2B5EF4-FFF2-40B4-BE49-F238E27FC236}">
                <a16:creationId xmlns:a16="http://schemas.microsoft.com/office/drawing/2014/main" id="{122B30E1-B7C4-6D45-B1AA-D1A1BEFF863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54175" y="1423988"/>
            <a:ext cx="6159500" cy="2795587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94211" name="image.tif" descr="image.tif">
            <a:extLst>
              <a:ext uri="{FF2B5EF4-FFF2-40B4-BE49-F238E27FC236}">
                <a16:creationId xmlns:a16="http://schemas.microsoft.com/office/drawing/2014/main" id="{57C7D687-468A-4947-88D6-7DAEAD18B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0*6VTcndPA9Z0J0Igk.jpg" descr="0*6VTcndPA9Z0J0Igk.jpg">
            <a:extLst>
              <a:ext uri="{FF2B5EF4-FFF2-40B4-BE49-F238E27FC236}">
                <a16:creationId xmlns:a16="http://schemas.microsoft.com/office/drawing/2014/main" id="{4B3B06C9-FC4A-3C49-B5FB-14DB1855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01600"/>
            <a:ext cx="6667500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90" name="0*gBOMyYpz6-ND5B1R.jpg" descr="0*gBOMyYpz6-ND5B1R.jpg">
            <a:extLst>
              <a:ext uri="{FF2B5EF4-FFF2-40B4-BE49-F238E27FC236}">
                <a16:creationId xmlns:a16="http://schemas.microsoft.com/office/drawing/2014/main" id="{F2C86CE1-4F26-834A-98F7-DD99C2B8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3209925"/>
            <a:ext cx="71755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4452" name="Try!">
            <a:hlinkClick r:id="rId4"/>
            <a:extLst>
              <a:ext uri="{FF2B5EF4-FFF2-40B4-BE49-F238E27FC236}">
                <a16:creationId xmlns:a16="http://schemas.microsoft.com/office/drawing/2014/main" id="{F504C11C-3FF2-F946-834B-D4E1FA38F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0600" y="228600"/>
            <a:ext cx="1270000" cy="6096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719" rIns="4571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Try!</a:t>
            </a:r>
          </a:p>
        </p:txBody>
      </p:sp>
      <p:pic>
        <p:nvPicPr>
          <p:cNvPr id="193" name="Screen Shot 2019-01-25 at 11.53.55.png" descr="Screen Shot 2019-01-25 at 11.53.55.png">
            <a:extLst>
              <a:ext uri="{FF2B5EF4-FFF2-40B4-BE49-F238E27FC236}">
                <a16:creationId xmlns:a16="http://schemas.microsoft.com/office/drawing/2014/main" id="{F8F7552C-E53D-1E41-9035-FCD5BA891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0"/>
            <a:ext cx="4251326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4454" name="Try!">
            <a:hlinkClick r:id="rId6"/>
            <a:extLst>
              <a:ext uri="{FF2B5EF4-FFF2-40B4-BE49-F238E27FC236}">
                <a16:creationId xmlns:a16="http://schemas.microsoft.com/office/drawing/2014/main" id="{5580FF3C-30F3-084B-A585-8143390EE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0600" y="952500"/>
            <a:ext cx="1270000" cy="6096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800000"/>
            <a:headEnd/>
            <a:tailEnd/>
          </a:ln>
        </p:spPr>
        <p:txBody>
          <a:bodyPr lIns="45719" rIns="45719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 advAuto="0"/>
      <p:bldP spid="193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FE52BE27-F8BC-4641-92D2-A741D380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Symmetric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KDF + Key Entropy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GCM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ED53798B-C114-A54A-87E6-1BE27134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FA698-A025-964A-B94B-5A04F6792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pPr>
              <a:defRPr/>
            </a:pPr>
            <a:r>
              <a:rPr lang="en-US" dirty="0"/>
              <a:t>10 days?</a:t>
            </a:r>
          </a:p>
          <a:p>
            <a:pPr>
              <a:defRPr/>
            </a:pPr>
            <a:r>
              <a:rPr lang="en-US" dirty="0"/>
              <a:t>100 days?</a:t>
            </a:r>
          </a:p>
          <a:p>
            <a:pPr>
              <a:defRPr/>
            </a:pPr>
            <a:r>
              <a:rPr lang="en-US" dirty="0"/>
              <a:t>1 year?</a:t>
            </a:r>
          </a:p>
          <a:p>
            <a:pPr>
              <a:defRPr/>
            </a:pPr>
            <a:r>
              <a:rPr lang="en-US" dirty="0"/>
              <a:t>10 years?</a:t>
            </a:r>
          </a:p>
          <a:p>
            <a:pPr>
              <a:defRPr/>
            </a:pPr>
            <a:r>
              <a:rPr lang="en-US" dirty="0"/>
              <a:t>100 years? </a:t>
            </a:r>
          </a:p>
        </p:txBody>
      </p:sp>
      <p:sp>
        <p:nvSpPr>
          <p:cNvPr id="95235" name="Overview">
            <a:extLst>
              <a:ext uri="{FF2B5EF4-FFF2-40B4-BE49-F238E27FC236}">
                <a16:creationId xmlns:a16="http://schemas.microsoft.com/office/drawing/2014/main" id="{E282EEDD-40E9-9440-A5B1-09410C1C7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400" y="30163"/>
            <a:ext cx="7886700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4289" tIns="34289" rIns="34289" bIns="34289" anchor="ctr"/>
          <a:lstStyle>
            <a:lvl1pPr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00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Puzzle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>
            <a:extLst>
              <a:ext uri="{FF2B5EF4-FFF2-40B4-BE49-F238E27FC236}">
                <a16:creationId xmlns:a16="http://schemas.microsoft.com/office/drawing/2014/main" id="{4AA6A6BD-4456-4543-BAC3-D501FDE2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41B09-34C7-0543-8D41-E124C0699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pPr>
              <a:defRPr/>
            </a:pPr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F3A85-A767-AB47-BEC8-02E3047B9D7B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cs typeface="+mn-cs"/>
                <a:sym typeface="Calibri"/>
                <a:hlinkClick r:id="rId2"/>
              </a:rPr>
              <a:t>Article</a:t>
            </a:r>
            <a:endParaRPr lang="en-US" dirty="0">
              <a:solidFill>
                <a:srgbClr val="000000"/>
              </a:solidFill>
              <a:latin typeface="+mn-lt"/>
              <a:cs typeface="+mn-cs"/>
              <a:sym typeface="Calibri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">
            <a:extLst>
              <a:ext uri="{FF2B5EF4-FFF2-40B4-BE49-F238E27FC236}">
                <a16:creationId xmlns:a16="http://schemas.microsoft.com/office/drawing/2014/main" id="{F20B3534-20AD-E041-ACA0-66DBF7FB7C2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7282" name="Body">
            <a:extLst>
              <a:ext uri="{FF2B5EF4-FFF2-40B4-BE49-F238E27FC236}">
                <a16:creationId xmlns:a16="http://schemas.microsoft.com/office/drawing/2014/main" id="{232E803F-0A6E-DD41-A36B-97E8EABFA779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7283" name="Overview">
            <a:extLst>
              <a:ext uri="{FF2B5EF4-FFF2-40B4-BE49-F238E27FC236}">
                <a16:creationId xmlns:a16="http://schemas.microsoft.com/office/drawing/2014/main" id="{E3D295EC-17BE-8149-840D-BFCA5450E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400" y="30163"/>
            <a:ext cx="7886700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4289" tIns="34289" rIns="34289" bIns="34289" anchor="ctr"/>
          <a:lstStyle>
            <a:lvl1pPr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000">
                <a:solidFill>
                  <a:srgbClr val="C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Boiling the planet</a:t>
            </a:r>
          </a:p>
        </p:txBody>
      </p:sp>
      <p:pic>
        <p:nvPicPr>
          <p:cNvPr id="97284" name="Picture 2" descr="Image for post">
            <a:extLst>
              <a:ext uri="{FF2B5EF4-FFF2-40B4-BE49-F238E27FC236}">
                <a16:creationId xmlns:a16="http://schemas.microsoft.com/office/drawing/2014/main" id="{C1C3DD83-D39B-8D48-BAC9-00D8C7B6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D142A7FD-DC75-5140-834A-A91BE92DD2C9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cs typeface="+mn-cs"/>
                <a:sym typeface="Calibri"/>
              </a:rPr>
              <a:t>Article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208F07A9-BDAE-5746-8D6F-C32AAADC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2425700"/>
            <a:ext cx="8208143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Secret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KDF + Key Entropy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GCM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600" b="1" dirty="0"/>
              <a:t>Prof Bill Buchanan OBE, </a:t>
            </a:r>
            <a:r>
              <a:rPr lang="en-US" altLang="en-US" sz="2600" b="1" dirty="0" err="1"/>
              <a:t>Pavlos</a:t>
            </a:r>
            <a:r>
              <a:rPr lang="en-US" altLang="en-US" sz="2600" b="1" dirty="0"/>
              <a:t> Papadopoulos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/encryption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EXPANDSHOWBAR" val="True"/>
  <p:tag name="TASKPANEKEY" val="dafbef08-a348-49d7-bea5-b86f92686b8d"/>
  <p:tag name="TPFULLVERSION" val="4.3.2.117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secret  -  Compatibility Mode" id="{06CCA40C-5B41-3844-8434-B1FEA322921C}" vid="{2EA56994-232B-FE42-AAF8-AE0E0801F1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803</Words>
  <Application>Microsoft Macintosh PowerPoint</Application>
  <PresentationFormat>On-screen Show (16:10)</PresentationFormat>
  <Paragraphs>112</Paragraphs>
  <Slides>51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Visio</vt:lpstr>
      <vt:lpstr>Visio.Drawing.15</vt:lpstr>
      <vt:lpstr>Symmetric Key  Basics Block or Stream? Secret Key Methods Salting AES KDF + Key Entropy GCM  Prof Bill Buchanan OBE, Pavlos Papadopoulos http://asecuritysite.com/encryption </vt:lpstr>
      <vt:lpstr>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Secret Key  Basics Block or Stream? Secret Key Methods Salting AES KDF + Key Entropy GCM  Prof Bill Buchanan OBE, Pavlos Papadopoulos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Secret Key  Basics Block or Stream? Secret Key Methods Salting AES KDF + Key Entropy GCM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2: Secret Key  Basics Block or Stream? Secret Key Methods Salting AES KDF + Key Entropy GCM  Prof Bill Buchanan OBE http://asecuritysite.com/crypto02 http://asecuritysite.com/encryption </vt:lpstr>
      <vt:lpstr>PowerPoint Presentation</vt:lpstr>
      <vt:lpstr>PowerPoint Presentation</vt:lpstr>
      <vt:lpstr>PowerPoint Presentation</vt:lpstr>
      <vt:lpstr>Padding</vt:lpstr>
      <vt:lpstr>Padding</vt:lpstr>
      <vt:lpstr>Symmetric Key  Basics Block or Stream? Secret Key Methods Salting AES KDF + Key Entropy GCM  </vt:lpstr>
      <vt:lpstr>PowerPoint Presentation</vt:lpstr>
      <vt:lpstr>PowerPoint Presentation</vt:lpstr>
      <vt:lpstr>PowerPoint Presentation</vt:lpstr>
      <vt:lpstr>Symmetric Key  Basics Block or Stream? Secret Key Methods Salting AES KDF + Key Entropy GCM   </vt:lpstr>
      <vt:lpstr>PowerPoint Presentation</vt:lpstr>
      <vt:lpstr>PowerPoint Presentation</vt:lpstr>
      <vt:lpstr>PowerPoint Presentation</vt:lpstr>
      <vt:lpstr>PowerPoint Presentation</vt:lpstr>
      <vt:lpstr>Symmetric Key  Basics Block or Stream? Secret Key Methods Salting AES KDF + Key Entropy GCM  </vt:lpstr>
      <vt:lpstr>AES</vt:lpstr>
      <vt:lpstr>3-DES</vt:lpstr>
      <vt:lpstr>Symmetric Key  Basics Block or Stream? Secret Key Methods Salting AES KDF + Key Entropy GCM  </vt:lpstr>
      <vt:lpstr>KDF and Key Entropy</vt:lpstr>
      <vt:lpstr>1: Secret Key  Basics Block or Stream? Secret Key Methods Salting AES KDF + Key Entropy GCM, RC4 and ChaCha20  </vt:lpstr>
      <vt:lpstr>GCM</vt:lpstr>
      <vt:lpstr>PowerPoint Presentation</vt:lpstr>
      <vt:lpstr>Symmetric Key  Basics Block or Stream? Secret Key Methods Salting AES KDF + Key Entropy GCM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Symmetric Key  Basics Block or Stream? Secret Key Methods Salting AES KDF + Key Entropy GCM  Prof Bill Buchanan OBE, Pavlos Papadopoulos http://asecuritysite.com/encryption </dc:title>
  <dc:creator>Buchanan, Bill</dc:creator>
  <cp:lastModifiedBy>Buchanan, Bill</cp:lastModifiedBy>
  <cp:revision>4</cp:revision>
  <cp:lastPrinted>2018-01-17T19:44:27Z</cp:lastPrinted>
  <dcterms:created xsi:type="dcterms:W3CDTF">2021-06-03T08:25:05Z</dcterms:created>
  <dcterms:modified xsi:type="dcterms:W3CDTF">2021-06-03T12:47:36Z</dcterms:modified>
</cp:coreProperties>
</file>